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58" r:id="rId5"/>
    <p:sldId id="260" r:id="rId6"/>
    <p:sldId id="266" r:id="rId7"/>
    <p:sldId id="269" r:id="rId8"/>
    <p:sldId id="270" r:id="rId9"/>
    <p:sldId id="261" r:id="rId10"/>
    <p:sldId id="264" r:id="rId11"/>
    <p:sldId id="265" r:id="rId12"/>
    <p:sldId id="273" r:id="rId13"/>
    <p:sldId id="272" r:id="rId14"/>
    <p:sldId id="271" r:id="rId15"/>
    <p:sldId id="277" r:id="rId16"/>
    <p:sldId id="275" r:id="rId17"/>
    <p:sldId id="285" r:id="rId18"/>
    <p:sldId id="278" r:id="rId19"/>
    <p:sldId id="282" r:id="rId20"/>
    <p:sldId id="283" r:id="rId21"/>
    <p:sldId id="284" r:id="rId22"/>
    <p:sldId id="286" r:id="rId23"/>
    <p:sldId id="292" r:id="rId24"/>
    <p:sldId id="291" r:id="rId25"/>
    <p:sldId id="295" r:id="rId26"/>
    <p:sldId id="290" r:id="rId27"/>
    <p:sldId id="289" r:id="rId28"/>
    <p:sldId id="288" r:id="rId29"/>
    <p:sldId id="29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150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242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091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7CC4D-DD22-4150-92AA-9C0129D2E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35536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629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673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01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474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169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725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541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831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4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4AF8E-0C0F-4D3D-AAD0-F8BF17D26B9B}" type="datetimeFigureOut">
              <a:rPr lang="en-US" smtClean="0"/>
              <a:pPr/>
              <a:t>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A2589-226C-4F94-B40B-0C09D8457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865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yandex.ru/yandpage?q=1672095376&amp;p=2&amp;ag=ih&amp;rpt2=simage&amp;qs=stype=image&amp;nl=0&amp;text=%CF%C6%CF%D2%CD%CC%C5%CE%C9%C5+%CB%CE%C9%C7+%C5%C9+%DE%C1%D2%D5%DB%C9%CE%C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images.yandex.ru/yandpage?q=1672095376&amp;p=4&amp;ag=ih&amp;rpt2=simage&amp;qs=stype=image&amp;nl=0&amp;text=%CF%C6%CF%D2%CD%CC%C5%CE%C9%C5+%CB%CE%C9%C7+%C5%C9+%DE%C1%D2%D5%DB%C9%CE%C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93610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Страна сказок и красок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2420888"/>
            <a:ext cx="4680520" cy="36968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Воспитатель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высшей квалификационной категории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Морозова Ирина Анатольевна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3326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ГБДОУ №27 Красногвардейского района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Санкт-Петербург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616530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2012 год</a:t>
            </a:r>
            <a:endParaRPr lang="en-US" sz="2400" b="1" dirty="0"/>
          </a:p>
        </p:txBody>
      </p:sp>
      <p:pic>
        <p:nvPicPr>
          <p:cNvPr id="1026" name="Picture 2" descr="C:\Users\Наталья\Desktop\Презентации педагогов\Сотрудники\6V7Q6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88032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70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616"/>
            <a:ext cx="8229600" cy="1143000"/>
          </a:xfrm>
        </p:spPr>
        <p:txBody>
          <a:bodyPr/>
          <a:lstStyle/>
          <a:p>
            <a:r>
              <a:rPr lang="ru-RU" dirty="0" smtClean="0"/>
              <a:t>Сутеев Владимир Григорьевич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5317232"/>
            <a:ext cx="8229600" cy="154076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b="1" i="1" dirty="0" smtClean="0"/>
              <a:t>Сутеев Владимир Григорьевич </a:t>
            </a:r>
            <a:r>
              <a:rPr lang="ru-RU" sz="2800" dirty="0" smtClean="0"/>
              <a:t>(05.07.1903 – 08.03.1993г.) – автор многих детских рассказов, художник-иллюстратор, сценарист, мультипликатор.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pic>
        <p:nvPicPr>
          <p:cNvPr id="8194" name="Picture 2" descr="C:\Users\smorozov.ICTASASTALDI\Desktop\New folder (2)\61170136_Suteev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19" y="1124696"/>
            <a:ext cx="2921073" cy="3816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morozov.ICTASASTALDI\Desktop\New folder (2)\8a8a6b58a8bd905cd53b69d6511_pr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696"/>
            <a:ext cx="3260387" cy="3816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54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Сутеев Владимир Григорьевич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4330824" cy="4925144"/>
          </a:xfrm>
        </p:spPr>
        <p:txBody>
          <a:bodyPr>
            <a:normAutofit fontScale="70000" lnSpcReduction="20000"/>
          </a:bodyPr>
          <a:lstStyle/>
          <a:p>
            <a:pPr marL="0" indent="265113" algn="just">
              <a:lnSpc>
                <a:spcPct val="150000"/>
              </a:lnSpc>
              <a:buNone/>
              <a:defRPr/>
            </a:pPr>
            <a:r>
              <a:rPr lang="ru-RU" dirty="0"/>
              <a:t>Замечательный детский </a:t>
            </a:r>
            <a:r>
              <a:rPr lang="ru-RU" dirty="0" smtClean="0"/>
              <a:t>художник и </a:t>
            </a:r>
            <a:r>
              <a:rPr lang="ru-RU" dirty="0"/>
              <a:t>писатель Владимир Григорьевич Сутеев родился в 1903 году в  Москве в семье врача, доктора медицины. </a:t>
            </a:r>
          </a:p>
          <a:p>
            <a:pPr marL="0" indent="265113" algn="just">
              <a:lnSpc>
                <a:spcPct val="150000"/>
              </a:lnSpc>
              <a:buNone/>
              <a:defRPr/>
            </a:pPr>
            <a:r>
              <a:rPr lang="ru-RU" dirty="0"/>
              <a:t>Он с детства увлекался рисованием. С юношеских лет сотрудничал как </a:t>
            </a:r>
            <a:r>
              <a:rPr lang="ru-RU" dirty="0" smtClean="0"/>
              <a:t>художник иллюстратор со многими детскими журналами.</a:t>
            </a:r>
            <a:endParaRPr lang="ru-RU" dirty="0"/>
          </a:p>
          <a:p>
            <a:endParaRPr lang="en-US" dirty="0"/>
          </a:p>
        </p:txBody>
      </p:sp>
      <p:pic>
        <p:nvPicPr>
          <p:cNvPr id="9218" name="Picture 2" descr="C:\Users\smorozov.ICTASASTALDI\Desktop\New folder (2)\775274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7600"/>
            <a:ext cx="3828356" cy="4953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46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Художник-мультипликатор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5517232"/>
            <a:ext cx="7128792" cy="47059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Известность ему принесла работа над мультфильмом «Муха-Цокотуха».</a:t>
            </a:r>
          </a:p>
          <a:p>
            <a:pPr marL="0" indent="0" algn="just">
              <a:buNone/>
            </a:pPr>
            <a:endParaRPr lang="en-US" sz="2400" dirty="0"/>
          </a:p>
        </p:txBody>
      </p:sp>
      <p:pic>
        <p:nvPicPr>
          <p:cNvPr id="11266" name="Picture 2" descr="C:\Users\smorozov.ICTASASTALDI\Desktop\New folder (2)\35f43aa415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15"/>
          <a:stretch/>
        </p:blipFill>
        <p:spPr bwMode="auto">
          <a:xfrm>
            <a:off x="1475656" y="980728"/>
            <a:ext cx="6096000" cy="4387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07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88" y="260648"/>
            <a:ext cx="8229600" cy="1143000"/>
          </a:xfrm>
        </p:spPr>
        <p:txBody>
          <a:bodyPr/>
          <a:lstStyle/>
          <a:p>
            <a:r>
              <a:rPr lang="ru-RU" dirty="0" smtClean="0"/>
              <a:t>Художник-иллюстратор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485" y="1628800"/>
            <a:ext cx="39704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Много и плодотворно художник работает как иллюстратор произведений классиков отечественной и зарубежной детской  литературы – К. Чуковский, С. Маршака, С. Михалкова, В. Берестова, Дж. Родари,  А. Прейсена, Л. Муур.</a:t>
            </a:r>
          </a:p>
          <a:p>
            <a:endParaRPr lang="en-US" dirty="0"/>
          </a:p>
        </p:txBody>
      </p:sp>
      <p:pic>
        <p:nvPicPr>
          <p:cNvPr id="10242" name="Picture 2" descr="C:\Users\smorozov.ICTASASTALDI\Desktop\New folder (2)\tmp1083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238625" cy="4124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40" y="593779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К. И. Чуковский «Мойдодыр»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53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Творчество В. Сутеева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346572"/>
            <a:ext cx="3144837" cy="2730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06" y="3212976"/>
            <a:ext cx="36195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447368" y="4077072"/>
            <a:ext cx="4412738" cy="2592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273050" algn="just">
              <a:buFont typeface="Wingdings" pitchFamily="2" charset="2"/>
              <a:buNone/>
              <a:defRPr/>
            </a:pPr>
            <a:r>
              <a:rPr lang="ru-RU" sz="2400" dirty="0" smtClean="0"/>
              <a:t>Книги В. Г. Сутеева                               переведены более чем на тридцать языков. Веселые, добрые книжки В.Г. Сутеева знают и любят дети в разных уголках мира.</a:t>
            </a:r>
          </a:p>
          <a:p>
            <a:pPr>
              <a:buFont typeface="Wingdings" pitchFamily="2" charset="2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92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«… </a:t>
            </a:r>
            <a:r>
              <a:rPr lang="ru-RU" sz="2800" b="1" dirty="0" smtClean="0"/>
              <a:t>Важна не палка, а умная голова да доброе сердце!» - говорит Владимир Сутеев</a:t>
            </a:r>
            <a:r>
              <a:rPr lang="ru-RU" sz="2800" dirty="0" smtClean="0"/>
              <a:t> словами своего героя из сказки «Палочка-выручалочка» детям, которые только вступают в жизнь и только учатся отличать добро от зла</a:t>
            </a:r>
            <a:r>
              <a:rPr lang="ru-RU" dirty="0" smtClean="0"/>
              <a:t>.</a:t>
            </a:r>
            <a:endParaRPr lang="ru-RU" sz="1000" dirty="0" smtClean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74310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955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20" y="53752"/>
            <a:ext cx="8229600" cy="1143000"/>
          </a:xfrm>
        </p:spPr>
        <p:txBody>
          <a:bodyPr/>
          <a:lstStyle/>
          <a:p>
            <a:r>
              <a:rPr lang="ru-RU" dirty="0" smtClean="0"/>
              <a:t>Юрий Алексеевич Васнецов</a:t>
            </a:r>
            <a:endParaRPr lang="en-US" dirty="0"/>
          </a:p>
        </p:txBody>
      </p:sp>
      <p:pic>
        <p:nvPicPr>
          <p:cNvPr id="12290" name="Picture 2" descr="C:\Users\smorozov.ICTASASTALDI\Desktop\New folder (2)\iCAKDHM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4069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920" y="515719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Юрий Алексеевич Васнецов (1900-1973)  - художник иллюстратор к многим русским народным сказкам и произведениям А. С. Пушкина. </a:t>
            </a:r>
          </a:p>
        </p:txBody>
      </p:sp>
    </p:spTree>
    <p:extLst>
      <p:ext uri="{BB962C8B-B14F-4D97-AF65-F5344CB8AC3E}">
        <p14:creationId xmlns="" xmlns:p14="http://schemas.microsoft.com/office/powerpoint/2010/main" val="31408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Сказочный художник детства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91264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400" dirty="0" smtClean="0"/>
              <a:t>Ю.А. Васнецов родился в старинном русском городе Вятка. Любовь к народному творчеству сохранилась у Васнецова на всю жизнь. Сказки, которые он слышал в детстве, впечатления детских лет  всегда жили в его сердце и воплощались в фантастических сказочных образах в его рисунках.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13314" name="Picture 2" descr="C:\Users\smorozov.ICTASASTALDI\Desktop\New folder (2)\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4968552" cy="2702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94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WINDOWS\Рабочий стол\Ю. Васнецов\5 слайд\Англ пес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1665"/>
            <a:ext cx="154463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WINDOWS\Рабочий стол\Ю. Васнецов\5 слайд\Бол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1388269"/>
            <a:ext cx="17780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WINDOWS\Рабочий стол\Ю. Васнецов\5 слайд\Дружба звере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43" y="2229246"/>
            <a:ext cx="1612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C:\WINDOWS\Рабочий стол\Ю. Васнецов\5 слайд\Кот петух и лис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657677"/>
            <a:ext cx="1612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C:\WINDOWS\Рабочий стол\Ю. Васнецов\5 слайд\Ладуш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87069"/>
            <a:ext cx="17065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C:\WINDOWS\Рабочий стол\Ю. Васнецов\5 слайд\Лиса и заяц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88" y="4694257"/>
            <a:ext cx="16303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C:\WINDOWS\Рабочий стол\Ю. Васнецов\5 слайд\собака кот и кош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68" y="988706"/>
            <a:ext cx="15732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C:\WINDOWS\Рабочий стол\Ю. Васнецов\5 слайд\у нас то какие дела 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817688"/>
            <a:ext cx="16160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C:\WINDOWS\Рабочий стол\Ю. Васнецов\5 слайд\три медвед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98" y="3163428"/>
            <a:ext cx="17414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C:\WINDOWS\Рабочий стол\Ю. Васнецов\5 слайд\Скок поскок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484688"/>
            <a:ext cx="15589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833" y="219265"/>
            <a:ext cx="712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400" dirty="0">
                <a:latin typeface="+mj-lt"/>
                <a:ea typeface="+mj-ea"/>
                <a:cs typeface="+mj-cs"/>
              </a:rPr>
              <a:t>Творчество Ю. А. Васнецова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5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214313"/>
            <a:ext cx="76200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800000"/>
                </a:solidFill>
              </a:rPr>
              <a:t>В стране Фантазий и Затей</a:t>
            </a:r>
          </a:p>
        </p:txBody>
      </p:sp>
      <p:pic>
        <p:nvPicPr>
          <p:cNvPr id="32771" name="Picture 3" descr="C:\WINDOWS\Рабочий стол\Ю. Васнецов\6 слайд\крокодильчик.jpg"/>
          <p:cNvPicPr>
            <a:picLocks noChangeAspect="1" noChangeArrowheads="1"/>
          </p:cNvPicPr>
          <p:nvPr/>
        </p:nvPicPr>
        <p:blipFill>
          <a:blip r:embed="rId2" cstate="print"/>
          <a:srcRect t="681" r="2524"/>
          <a:stretch>
            <a:fillRect/>
          </a:stretch>
        </p:blipFill>
        <p:spPr bwMode="auto">
          <a:xfrm>
            <a:off x="714348" y="1785926"/>
            <a:ext cx="3494088" cy="44005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785813" y="1214438"/>
            <a:ext cx="3581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200" b="1"/>
              <a:t>На что похожа туча?</a:t>
            </a:r>
          </a:p>
        </p:txBody>
      </p:sp>
      <p:pic>
        <p:nvPicPr>
          <p:cNvPr id="32776" name="Picture 8" descr="C:\WINDOWS\Рабочий стол\Ю. Васнецов\5 слайд\Бол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752600"/>
            <a:ext cx="3709988" cy="44196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4495800" y="1219200"/>
            <a:ext cx="4419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200" b="1"/>
              <a:t>Чем привлекателен мир болота?</a:t>
            </a:r>
          </a:p>
        </p:txBody>
      </p:sp>
    </p:spTree>
    <p:extLst>
      <p:ext uri="{BB962C8B-B14F-4D97-AF65-F5344CB8AC3E}">
        <p14:creationId xmlns="" xmlns:p14="http://schemas.microsoft.com/office/powerpoint/2010/main" val="12005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4" grpId="0" autoUpdateAnimBg="0"/>
      <p:bldP spid="3277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иллюстрация?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41277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Иллюстрация – это рисунок или любое изображение, помещенное в книге.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11560" y="23146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Слово это происходит от латинского "illustratio" - освещение, наглядное изображение.</a:t>
            </a:r>
            <a:endParaRPr lang="en-US" dirty="0"/>
          </a:p>
        </p:txBody>
      </p:sp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421196" y="323424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800" smtClean="0"/>
              <a:t>Их назначение - помочь понять то, что сказано в тексте, осветить его содержание, сделать ясным, наглядным.</a:t>
            </a:r>
          </a:p>
        </p:txBody>
      </p:sp>
    </p:spTree>
    <p:extLst>
      <p:ext uri="{BB962C8B-B14F-4D97-AF65-F5344CB8AC3E}">
        <p14:creationId xmlns="" xmlns:p14="http://schemas.microsoft.com/office/powerpoint/2010/main" val="36164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228600"/>
            <a:ext cx="7967662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800000"/>
                </a:solidFill>
              </a:rPr>
              <a:t>В стране Фантазий и Затей</a:t>
            </a:r>
          </a:p>
        </p:txBody>
      </p:sp>
      <p:pic>
        <p:nvPicPr>
          <p:cNvPr id="33796" name="Picture 4" descr="C:\WINDOWS\Рабочий стол\Ю. Васнецов\7 слайд\добрые белки.jpg"/>
          <p:cNvPicPr>
            <a:picLocks noChangeAspect="1" noChangeArrowheads="1"/>
          </p:cNvPicPr>
          <p:nvPr/>
        </p:nvPicPr>
        <p:blipFill>
          <a:blip r:embed="rId2" cstate="print"/>
          <a:srcRect t="11600"/>
          <a:stretch>
            <a:fillRect/>
          </a:stretch>
        </p:blipFill>
        <p:spPr bwMode="auto">
          <a:xfrm>
            <a:off x="357158" y="2357430"/>
            <a:ext cx="4365637" cy="31337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3797" name="Picture 5" descr="C:\WINDOWS\Рабочий стол\Ю. Васнецов\7 слайд\злой волк.jpg"/>
          <p:cNvPicPr>
            <a:picLocks noChangeAspect="1" noChangeArrowheads="1"/>
          </p:cNvPicPr>
          <p:nvPr/>
        </p:nvPicPr>
        <p:blipFill>
          <a:blip r:embed="rId3" cstate="print"/>
          <a:srcRect t="12271"/>
          <a:stretch>
            <a:fillRect/>
          </a:stretch>
        </p:blipFill>
        <p:spPr bwMode="auto">
          <a:xfrm>
            <a:off x="4643438" y="3714752"/>
            <a:ext cx="4289426" cy="298147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928688" y="1500188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/>
              <a:t>Как изображены сказочные персонажи?</a:t>
            </a:r>
          </a:p>
        </p:txBody>
      </p:sp>
    </p:spTree>
    <p:extLst>
      <p:ext uri="{BB962C8B-B14F-4D97-AF65-F5344CB8AC3E}">
        <p14:creationId xmlns="" xmlns:p14="http://schemas.microsoft.com/office/powerpoint/2010/main" val="115570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  <p:bldP spid="337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81000"/>
            <a:ext cx="7972425" cy="1143000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800000"/>
                </a:solidFill>
              </a:rPr>
              <a:t>Иллюстрация Ю.Васнецова </a:t>
            </a:r>
            <a:r>
              <a:rPr lang="en-US" sz="3400" b="1" smtClean="0">
                <a:solidFill>
                  <a:srgbClr val="800000"/>
                </a:solidFill>
              </a:rPr>
              <a:t>“</a:t>
            </a:r>
            <a:r>
              <a:rPr lang="ru-RU" sz="3400" b="1" smtClean="0">
                <a:solidFill>
                  <a:srgbClr val="800000"/>
                </a:solidFill>
              </a:rPr>
              <a:t>Котик</a:t>
            </a:r>
            <a:r>
              <a:rPr lang="en-US" sz="3400" b="1" smtClean="0">
                <a:solidFill>
                  <a:srgbClr val="800000"/>
                </a:solidFill>
              </a:rPr>
              <a:t>”</a:t>
            </a:r>
            <a:r>
              <a:rPr lang="ru-RU" sz="3400" b="1" smtClean="0">
                <a:solidFill>
                  <a:srgbClr val="800000"/>
                </a:solidFill>
              </a:rPr>
              <a:t/>
            </a:r>
            <a:br>
              <a:rPr lang="ru-RU" sz="3400" b="1" smtClean="0">
                <a:solidFill>
                  <a:srgbClr val="800000"/>
                </a:solidFill>
              </a:rPr>
            </a:br>
            <a:r>
              <a:rPr lang="ru-RU" sz="2200" b="1" smtClean="0">
                <a:solidFill>
                  <a:srgbClr val="800000"/>
                </a:solidFill>
              </a:rPr>
              <a:t>в книге </a:t>
            </a:r>
            <a:r>
              <a:rPr lang="en-US" sz="2200" b="1" smtClean="0">
                <a:solidFill>
                  <a:srgbClr val="800000"/>
                </a:solidFill>
              </a:rPr>
              <a:t>“</a:t>
            </a:r>
            <a:r>
              <a:rPr lang="ru-RU" sz="2200" b="1" smtClean="0">
                <a:solidFill>
                  <a:srgbClr val="800000"/>
                </a:solidFill>
              </a:rPr>
              <a:t>У нас-то какие дела</a:t>
            </a:r>
            <a:r>
              <a:rPr lang="en-US" sz="2200" b="1" smtClean="0">
                <a:solidFill>
                  <a:srgbClr val="800000"/>
                </a:solidFill>
              </a:rPr>
              <a:t>”</a:t>
            </a:r>
            <a:r>
              <a:rPr lang="ru-RU" sz="2200" b="1" smtClean="0">
                <a:solidFill>
                  <a:srgbClr val="800000"/>
                </a:solidFill>
              </a:rPr>
              <a:t>, посвященная дочери Лизе</a:t>
            </a:r>
          </a:p>
        </p:txBody>
      </p:sp>
      <p:pic>
        <p:nvPicPr>
          <p:cNvPr id="35843" name="Picture 3" descr="C:\WINDOWS\Рабочий стол\Ю. Васнецов\9 слайд\котик.jpg"/>
          <p:cNvPicPr>
            <a:picLocks noChangeAspect="1" noChangeArrowheads="1"/>
          </p:cNvPicPr>
          <p:nvPr/>
        </p:nvPicPr>
        <p:blipFill>
          <a:blip r:embed="rId2" cstate="print"/>
          <a:srcRect r="2049" b="17102"/>
          <a:stretch>
            <a:fillRect/>
          </a:stretch>
        </p:blipFill>
        <p:spPr bwMode="auto">
          <a:xfrm>
            <a:off x="928662" y="1643050"/>
            <a:ext cx="3198813" cy="4227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5844" name="Picture 4" descr="C:\WINDOWS\Рабочий стол\Ю. Васнецов\9 слайд\коти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5E6"/>
              </a:clrFrom>
              <a:clrTo>
                <a:srgbClr val="F8F5E6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759"/>
          <a:stretch>
            <a:fillRect/>
          </a:stretch>
        </p:blipFill>
        <p:spPr bwMode="auto">
          <a:xfrm>
            <a:off x="4238625" y="2286000"/>
            <a:ext cx="452278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857250" y="5857875"/>
            <a:ext cx="3276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300" b="1" i="1"/>
              <a:t>На ложке-инициалы </a:t>
            </a:r>
            <a:r>
              <a:rPr lang="en-US" sz="2300" b="1" i="1"/>
              <a:t>“</a:t>
            </a:r>
            <a:r>
              <a:rPr lang="ru-RU" sz="2300" b="1" i="1"/>
              <a:t>ЛВ</a:t>
            </a:r>
            <a:r>
              <a:rPr lang="en-US" sz="2300" b="1" i="1"/>
              <a:t>”</a:t>
            </a:r>
            <a:r>
              <a:rPr lang="ru-RU" sz="2300" b="1" i="1"/>
              <a:t> - Лиза Васнецова</a:t>
            </a:r>
          </a:p>
        </p:txBody>
      </p:sp>
    </p:spTree>
    <p:extLst>
      <p:ext uri="{BB962C8B-B14F-4D97-AF65-F5344CB8AC3E}">
        <p14:creationId xmlns="" xmlns:p14="http://schemas.microsoft.com/office/powerpoint/2010/main" val="33027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3584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Иван Яковлевич Билибин </a:t>
            </a:r>
            <a:br>
              <a:rPr lang="ru-RU" b="1" dirty="0" smtClean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512" y="4795411"/>
            <a:ext cx="8679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Иван Яковлевич Билибин </a:t>
            </a:r>
            <a:r>
              <a:rPr lang="ru-RU" b="0" dirty="0" smtClean="0">
                <a:effectLst/>
              </a:rPr>
              <a:t>(1876-1942 ) </a:t>
            </a:r>
            <a:r>
              <a:rPr lang="ru-RU" dirty="0" smtClean="0"/>
              <a:t>получил известность как один из самых оригинальных мастеров графики, создатель особого типа иллюстрированной книги. Художник здесь являлся не только автором рисунков, но и всех декоративных элементов книги - обложки, инициалов, особого вида шрифта и орнаментальных украшений.</a:t>
            </a:r>
          </a:p>
          <a:p>
            <a:endParaRPr lang="ru-RU" b="1" dirty="0"/>
          </a:p>
        </p:txBody>
      </p:sp>
      <p:pic>
        <p:nvPicPr>
          <p:cNvPr id="14338" name="Picture 2" descr="C:\Users\smorozov.ICTASASTALDI\Desktop\New folder (2)\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47288"/>
            <a:ext cx="3338554" cy="3672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000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6090" y="1047289"/>
            <a:ext cx="3536395" cy="3672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00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1659"/>
            <a:ext cx="8229600" cy="1143000"/>
          </a:xfrm>
        </p:spPr>
        <p:txBody>
          <a:bodyPr/>
          <a:lstStyle/>
          <a:p>
            <a:r>
              <a:rPr lang="ru-RU" dirty="0" smtClean="0"/>
              <a:t>Художник-иллюстратор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1560" y="4581128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dirty="0" smtClean="0"/>
              <a:t>Он был одним из первых, кто начал рисовать иллюстрации к русским народным сказкам и былинам</a:t>
            </a:r>
            <a:br>
              <a:rPr lang="ru-RU" dirty="0" smtClean="0"/>
            </a:br>
            <a:r>
              <a:rPr lang="ru-RU" dirty="0" smtClean="0"/>
              <a:t>Работал он над книгами небольшого объёма, так называемыми «книжками-тетрадками», и оформлял их так, чтобы всё в этих книжках: текст, рисунки, орнамент, обложка — составляло единое целое. И иллюстрациям в них было отведено столько же места, сколько и тексту. </a:t>
            </a:r>
            <a:endParaRPr lang="en-US" dirty="0"/>
          </a:p>
        </p:txBody>
      </p:sp>
      <p:pic>
        <p:nvPicPr>
          <p:cNvPr id="15368" name="Picture 8" descr="C:\Users\smorozov.ICTASASTALDI\Desktop\New folder (2)\5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244623" cy="2816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smorozov.ICTASASTALDI\Desktop\New folder (2)\4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1888571" cy="2816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C:\Users\smorozov.ICTASASTALDI\Desktop\New folder (2)\37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088232" cy="2816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0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morozov.ICTASASTALDI\Desktop\New folder (2)\dc431dd75060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306985" y="660783"/>
            <a:ext cx="2304256" cy="2978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smorozov.ICTASASTALDI\Desktop\New folder (2)\7ab478cd676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6772282" y="695583"/>
            <a:ext cx="2170212" cy="2893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86" y="-171400"/>
            <a:ext cx="8229600" cy="1143000"/>
          </a:xfrm>
        </p:spPr>
        <p:txBody>
          <a:bodyPr/>
          <a:lstStyle/>
          <a:p>
            <a:r>
              <a:rPr lang="ru-RU" b="1" i="1" dirty="0" smtClean="0"/>
              <a:t>Творчество И. Я. Билибина</a:t>
            </a:r>
            <a:endParaRPr lang="en-US" b="1" i="1" dirty="0"/>
          </a:p>
        </p:txBody>
      </p:sp>
      <p:pic>
        <p:nvPicPr>
          <p:cNvPr id="16387" name="Picture 3" descr="C:\Users\smorozov.ICTASASTALDI\Desktop\New folder (2)\imgh4811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0513" y="1556792"/>
            <a:ext cx="5001020" cy="31812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smorozov.ICTASASTALDI\Desktop\New folder (2)\21d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46" y="3886276"/>
            <a:ext cx="2232248" cy="2971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smorozov.ICTASASTALDI\Desktop\New folder (2)\0_538cd_8a5a3595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151" y="3886276"/>
            <a:ext cx="229743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39922" y="4738028"/>
            <a:ext cx="4070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Открываете книжку — и видите: заглавные буквы сказки похожи на красочные буквы древних рукописных книг. Иллюстрации напоминают яркий ковёр с причудливым рисунком.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1953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 eaLnBrk="1" hangingPunct="1"/>
            <a:r>
              <a:rPr lang="ru-RU" sz="1800" dirty="0" smtClean="0"/>
              <a:t> Иллюстрация к «Cказке о царе Салтане»             Иллюстрация к «Cказке Царевна-лягушка»</a:t>
            </a:r>
          </a:p>
        </p:txBody>
      </p:sp>
      <p:pic>
        <p:nvPicPr>
          <p:cNvPr id="7171" name="Содержимое 4" descr="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143000"/>
            <a:ext cx="4105275" cy="5548313"/>
          </a:xfrm>
        </p:spPr>
      </p:pic>
      <p:pic>
        <p:nvPicPr>
          <p:cNvPr id="7172" name="Содержимое 11" descr="444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1143000"/>
            <a:ext cx="4143375" cy="5572125"/>
          </a:xfrm>
        </p:spPr>
      </p:pic>
      <p:sp>
        <p:nvSpPr>
          <p:cNvPr id="2" name="TextBox 1"/>
          <p:cNvSpPr txBox="1"/>
          <p:nvPr/>
        </p:nvSpPr>
        <p:spPr>
          <a:xfrm>
            <a:off x="683568" y="11663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Иллюстрации бываю цветные и черно-белые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56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2" y="90650"/>
            <a:ext cx="6635080" cy="13706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Художник-иллюстратор творчества А. С. Пушкина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503" y="5197064"/>
            <a:ext cx="8781131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Известны его работы к сказкам А. С. Пушкина "Сказка о царе Салтане", "Сказка о золотом петушке", "Сказка о рыбаке и рыбке". </a:t>
            </a:r>
            <a:endParaRPr lang="ru-RU" sz="1800" dirty="0"/>
          </a:p>
        </p:txBody>
      </p:sp>
      <p:pic>
        <p:nvPicPr>
          <p:cNvPr id="6" name="Picture 2" descr="C:\Users\smorozov.ICTASASTALDI\Desktop\New folder (2)\004feac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53" y="188640"/>
            <a:ext cx="2455282" cy="1712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morozov.ICTASASTALDI\Desktop\New folder (2)\004f2c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87" y="2506105"/>
            <a:ext cx="3203848" cy="2575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morozov.ICTASASTALDI\Desktop\New folder (2)\74408663_RRRR_RRRRRRRRyoS_RRyoRRyoRRyoR155498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0" y="1461313"/>
            <a:ext cx="4800282" cy="361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346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23592" y="37890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Настоящим праздником была для Билибина работа над рисунками к «Сказке о золотом петушке» А. С. Пушкина (1799—1837). Вот где можно было дать волю фантазии! А как интересно рассматривать эти рисунки!</a:t>
            </a:r>
            <a:endParaRPr lang="en-US" dirty="0"/>
          </a:p>
        </p:txBody>
      </p:sp>
      <p:pic>
        <p:nvPicPr>
          <p:cNvPr id="18437" name="Picture 5" descr="C:\Users\smorozov.ICTASASTALDI\Desktop\New folder (2)\kniga57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46" t="6163" r="14814" b="4772"/>
          <a:stretch/>
        </p:blipFill>
        <p:spPr bwMode="auto">
          <a:xfrm>
            <a:off x="31656" y="0"/>
            <a:ext cx="3851920" cy="3947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smorozov.ICTASASTALDI\Desktop\New folder (2)\img_3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96" y="0"/>
            <a:ext cx="4483904" cy="3423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smorozov.ICTASASTALDI\Desktop\New folder (2)\155498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0" y="4082174"/>
            <a:ext cx="3578350" cy="2652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1520" y="4180344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Одна из особенностей иллюстраций Билибина - это юмор и та беспощадная и острая ирония, которая так характерна для русских народных сказок.</a:t>
            </a:r>
          </a:p>
          <a:p>
            <a:pPr algn="just"/>
            <a:r>
              <a:rPr lang="ru-RU" sz="2400" dirty="0" smtClean="0"/>
              <a:t> Сказочные герои - добрые и злые, прекрасные и безобразные - волновали нас с детства, учили любить добро и красоту, ненавидеть зло, трусость, несправедливость.</a:t>
            </a:r>
            <a:endParaRPr lang="ru-RU" sz="2400" dirty="0"/>
          </a:p>
        </p:txBody>
      </p:sp>
      <p:pic>
        <p:nvPicPr>
          <p:cNvPr id="5" name="Picture 2" descr="C:\Users\smorozov.ICTASASTALDI\Desktop\New folder (2)\Skazka-o-ribake-i-ribk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2" y="548680"/>
            <a:ext cx="4424412" cy="3318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morozov.ICTASASTALDI\Desktop\New folder (2)\1258577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04" y="548680"/>
            <a:ext cx="4424412" cy="3318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26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412776"/>
            <a:ext cx="77768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/>
              <a:t>Читая рассказы о художниках, тексты сказок, рассматривая иллюстрации к ним, вы совершите увлекательное путешествие в Страну сказок и красок.</a:t>
            </a:r>
            <a:br>
              <a:rPr lang="ru-RU" sz="2400" b="1" dirty="0" smtClean="0"/>
            </a:br>
            <a:r>
              <a:rPr lang="ru-RU" sz="2400" b="1" dirty="0" smtClean="0"/>
              <a:t>Желаем вам приятного путешествия!</a:t>
            </a:r>
            <a:endParaRPr lang="en-US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9343" y="35684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СПАСИБО ЗА ВНИМАНИЕ!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762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330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Кто такой художник-иллюстратор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85184"/>
            <a:ext cx="8507288" cy="20882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/>
              <a:t> Раньше картины художников хранились только в музеях, а сейчас мы можем видеть их в книгах, журналах, газетах и календарях.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5823" y="764704"/>
            <a:ext cx="82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Художник-иллюстратор детских книг – это человек который украшает книгу яркими красочными рисунками.</a:t>
            </a:r>
          </a:p>
          <a:p>
            <a:endParaRPr lang="en-US" dirty="0"/>
          </a:p>
        </p:txBody>
      </p:sp>
      <p:pic>
        <p:nvPicPr>
          <p:cNvPr id="3074" name="Picture 2" descr="C:\Users\smorozov.ICTASASTALDI\Desktop\9d751e068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326928" cy="2960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morozov.ICTASASTALDI\Desktop\Suteev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879"/>
          <a:stretch/>
        </p:blipFill>
        <p:spPr bwMode="auto">
          <a:xfrm>
            <a:off x="3347864" y="2135619"/>
            <a:ext cx="2423165" cy="29549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morozov.ICTASASTALDI\Desktop\charushin-medry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18452"/>
            <a:ext cx="2119611" cy="293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324528" y="197220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Иллюстрация</a:t>
            </a:r>
            <a:r>
              <a:rPr lang="ru-RU" dirty="0" smtClean="0"/>
              <a:t> </a:t>
            </a:r>
            <a:r>
              <a:rPr lang="ru-RU" sz="1600" dirty="0" smtClean="0"/>
              <a:t>– </a:t>
            </a:r>
            <a:r>
              <a:rPr lang="ru-RU" dirty="0" smtClean="0"/>
              <a:t>это рисунок или любое изображение, помещенное в книге.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8161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006600"/>
                </a:solidFill>
                <a:latin typeface="Monotype Corsiva" pitchFamily="66" charset="0"/>
              </a:rPr>
              <a:t>Евгений ИвановичЧарушин</a:t>
            </a:r>
            <a:endParaRPr lang="en-US" sz="60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5229200"/>
            <a:ext cx="8748972" cy="19172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/>
              <a:t>Евгений Иванович Чарушин</a:t>
            </a:r>
            <a:r>
              <a:rPr lang="ru-RU" sz="2400" dirty="0" smtClean="0"/>
              <a:t> (1901-1965) не только художник-иллюстратор, но и автор многих рассказов о животных.</a:t>
            </a:r>
            <a:endParaRPr lang="en-US" sz="2400" dirty="0"/>
          </a:p>
        </p:txBody>
      </p:sp>
      <p:pic>
        <p:nvPicPr>
          <p:cNvPr id="1026" name="Picture 2" descr="C:\Users\smorozov.ICTASASTALDI\Desktop\0b2c78bc38930aeaf18b6842c6413f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2203"/>
            <a:ext cx="2808312" cy="4072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morozov.ICTASASTALDI\Desktop\img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59" y="822985"/>
            <a:ext cx="3290129" cy="4094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05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006600"/>
                </a:solidFill>
                <a:latin typeface="Monotype Corsiva" pitchFamily="66" charset="0"/>
              </a:rPr>
              <a:t>Десткие годы</a:t>
            </a:r>
            <a:endParaRPr lang="en-US" sz="60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5" name="Text Box 9"/>
          <p:cNvSpPr txBox="1">
            <a:spLocks noGrp="1" noChangeArrowheads="1"/>
          </p:cNvSpPr>
          <p:nvPr>
            <p:ph idx="1"/>
          </p:nvPr>
        </p:nvSpPr>
        <p:spPr bwMode="auto">
          <a:xfrm>
            <a:off x="-35202" y="305756"/>
            <a:ext cx="4247162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804863"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 algn="just" eaLnBrk="1" hangingPunct="1">
              <a:lnSpc>
                <a:spcPct val="90000"/>
              </a:lnSpc>
              <a:buNone/>
            </a:pPr>
            <a:r>
              <a:rPr lang="ru-RU" sz="2400" b="0" dirty="0" smtClean="0">
                <a:solidFill>
                  <a:srgbClr val="CC6600"/>
                </a:solidFill>
              </a:rPr>
              <a:t>Родился будущий писатель и художник в Вятке в семье губернского архитектора. </a:t>
            </a:r>
          </a:p>
          <a:p>
            <a:pPr indent="0" algn="just" eaLnBrk="1" hangingPunct="1">
              <a:lnSpc>
                <a:spcPct val="90000"/>
              </a:lnSpc>
              <a:buNone/>
            </a:pPr>
            <a:r>
              <a:rPr lang="ru-RU" sz="2400" b="0" dirty="0" smtClean="0">
                <a:solidFill>
                  <a:srgbClr val="CC6600"/>
                </a:solidFill>
              </a:rPr>
              <a:t>Сколько разных животных перебывало в их деревенском двухэтажном доме!</a:t>
            </a:r>
            <a:endParaRPr lang="ru-RU" sz="2400" b="0" dirty="0">
              <a:solidFill>
                <a:srgbClr val="CC6600"/>
              </a:solidFill>
            </a:endParaRPr>
          </a:p>
          <a:p>
            <a:pPr indent="0" algn="just" eaLnBrk="1" hangingPunct="1">
              <a:lnSpc>
                <a:spcPct val="90000"/>
              </a:lnSpc>
              <a:buNone/>
            </a:pPr>
            <a:r>
              <a:rPr lang="ru-RU" sz="2400" b="0" dirty="0" smtClean="0">
                <a:solidFill>
                  <a:srgbClr val="CC6600"/>
                </a:solidFill>
              </a:rPr>
              <a:t>Чарушин рос</a:t>
            </a:r>
            <a:r>
              <a:rPr lang="ru-RU" sz="2400" b="0" dirty="0">
                <a:solidFill>
                  <a:srgbClr val="CC6600"/>
                </a:solidFill>
              </a:rPr>
              <a:t> </a:t>
            </a:r>
            <a:r>
              <a:rPr lang="ru-RU" sz="2400" b="0" dirty="0" smtClean="0">
                <a:solidFill>
                  <a:srgbClr val="CC6600"/>
                </a:solidFill>
              </a:rPr>
              <a:t>"с </a:t>
            </a:r>
            <a:r>
              <a:rPr lang="ru-RU" sz="2400" b="0" dirty="0">
                <a:solidFill>
                  <a:srgbClr val="CC6600"/>
                </a:solidFill>
              </a:rPr>
              <a:t>карандашом и кистью в руках". А на рисунках его чаще всего были все те же собаки, медведи и прочие замечательные звери</a:t>
            </a:r>
            <a:r>
              <a:rPr lang="ru-RU" sz="2400" b="0" dirty="0" smtClean="0">
                <a:solidFill>
                  <a:srgbClr val="CC6600"/>
                </a:solidFill>
              </a:rPr>
              <a:t>.</a:t>
            </a:r>
            <a:endParaRPr lang="ru-RU" sz="2400" b="0" dirty="0"/>
          </a:p>
          <a:p>
            <a:pPr eaLnBrk="1" hangingPunct="1">
              <a:spcBef>
                <a:spcPct val="50000"/>
              </a:spcBef>
            </a:pPr>
            <a:endParaRPr lang="ru-RU" sz="2400" b="0" dirty="0"/>
          </a:p>
        </p:txBody>
      </p:sp>
      <p:pic>
        <p:nvPicPr>
          <p:cNvPr id="7" name="Picture 2" descr="C:\Users\smorozov.ICTASASTALDI\Desktop\i_03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05692"/>
            <a:ext cx="4474063" cy="3314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morozov.ICTASASTALDI\Desktop\i_0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59737"/>
            <a:ext cx="424815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morozov.ICTASASTALDI\Desktop\i_0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29320"/>
            <a:ext cx="4048126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48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006600"/>
                </a:solidFill>
                <a:latin typeface="Monotype Corsiva" pitchFamily="66" charset="0"/>
              </a:rPr>
              <a:t>Творчество Е. Чарушина</a:t>
            </a:r>
            <a:endParaRPr lang="en-US" sz="6000" b="1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58238" y="1484784"/>
            <a:ext cx="474581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23888"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sz="2400" b="0" dirty="0" smtClean="0">
                <a:solidFill>
                  <a:srgbClr val="CC6600"/>
                </a:solidFill>
              </a:rPr>
              <a:t>Е. Чарушин очень много рисовал</a:t>
            </a:r>
            <a:r>
              <a:rPr lang="ru-RU" sz="2400" b="0" dirty="0">
                <a:solidFill>
                  <a:srgbClr val="CC6600"/>
                </a:solidFill>
              </a:rPr>
              <a:t>. Одну работу приобрела даже </a:t>
            </a:r>
            <a:r>
              <a:rPr lang="ru-RU" sz="2400" b="0" dirty="0" smtClean="0">
                <a:solidFill>
                  <a:srgbClr val="CC6600"/>
                </a:solidFill>
              </a:rPr>
              <a:t>Третьяковская галерея.</a:t>
            </a:r>
          </a:p>
          <a:p>
            <a:pPr algn="just" eaLnBrk="1" hangingPunct="1"/>
            <a:r>
              <a:rPr lang="ru-RU" sz="2400" b="0" dirty="0" smtClean="0">
                <a:solidFill>
                  <a:srgbClr val="CC6600"/>
                </a:solidFill>
              </a:rPr>
              <a:t>В </a:t>
            </a:r>
            <a:r>
              <a:rPr lang="ru-RU" sz="2400" b="0" dirty="0">
                <a:solidFill>
                  <a:srgbClr val="CC6600"/>
                </a:solidFill>
              </a:rPr>
              <a:t>1928 г. выходит первая книга с иллюстрациями Чарушина ( рассказ В.Бианки " Мурзук"). За ней последовал ряд других, среди которых были две собственные книжки-картинки "Вольные птицы" и "Разные звери".</a:t>
            </a:r>
            <a:br>
              <a:rPr lang="ru-RU" sz="2400" b="0" dirty="0">
                <a:solidFill>
                  <a:srgbClr val="CC6600"/>
                </a:solidFill>
              </a:rPr>
            </a:br>
            <a:endParaRPr lang="ru-RU" sz="2400" b="0" dirty="0">
              <a:solidFill>
                <a:srgbClr val="CC6600"/>
              </a:solidFill>
            </a:endParaRPr>
          </a:p>
        </p:txBody>
      </p:sp>
      <p:pic>
        <p:nvPicPr>
          <p:cNvPr id="5" name="Picture 13" descr="i?id=4303325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7" y="1280556"/>
            <a:ext cx="31686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i?id=97933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88843"/>
            <a:ext cx="2592387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29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38C43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006600"/>
                </a:solidFill>
                <a:latin typeface="Monotype Corsiva" pitchFamily="66" charset="0"/>
              </a:rPr>
              <a:t>Первые книжки</a:t>
            </a:r>
          </a:p>
        </p:txBody>
      </p:sp>
      <p:pic>
        <p:nvPicPr>
          <p:cNvPr id="26632" name="Picture 8" descr="1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00213"/>
            <a:ext cx="36528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м и б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3471862" cy="4608512"/>
          </a:xfrm>
          <a:ln>
            <a:solidFill>
              <a:srgbClr val="CC66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428750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4139952" cy="6697662"/>
          </a:xfrm>
        </p:spPr>
        <p:txBody>
          <a:bodyPr/>
          <a:lstStyle/>
          <a:p>
            <a:pPr indent="549275"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solidFill>
                  <a:srgbClr val="CC6600"/>
                </a:solidFill>
              </a:rPr>
              <a:t>Художник, который рисует животных, называется анималист. Чарушин был прекрасным анималистом. Он, по сути, создал новый тип анималистической книги для детей  (маленький рассказ о маленьком животном для маленьких детей), Художник наблюдал за животными, часто бывал в зоопарке и выполнял множество рисунков с натуры. </a:t>
            </a:r>
          </a:p>
        </p:txBody>
      </p:sp>
      <p:pic>
        <p:nvPicPr>
          <p:cNvPr id="28680" name="Picture 8" descr="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91" y="1052736"/>
            <a:ext cx="2483805" cy="2789321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07950" y="26035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5400" b="0" dirty="0">
                <a:solidFill>
                  <a:srgbClr val="006600"/>
                </a:solidFill>
                <a:latin typeface="Monotype Corsiva" pitchFamily="66" charset="0"/>
              </a:rPr>
              <a:t>ХУДОЖНИК - </a:t>
            </a:r>
            <a:r>
              <a:rPr lang="ru-RU" sz="5400" b="0" dirty="0" smtClean="0">
                <a:solidFill>
                  <a:srgbClr val="006600"/>
                </a:solidFill>
                <a:latin typeface="Monotype Corsiva" pitchFamily="66" charset="0"/>
              </a:rPr>
              <a:t>АНИМАЛИСТ</a:t>
            </a:r>
            <a:endParaRPr lang="ru-RU" sz="5400" b="0" dirty="0">
              <a:solidFill>
                <a:srgbClr val="006600"/>
              </a:solidFill>
              <a:latin typeface="Monotype Corsiva" pitchFamily="66" charset="0"/>
            </a:endParaRPr>
          </a:p>
        </p:txBody>
      </p:sp>
      <p:pic>
        <p:nvPicPr>
          <p:cNvPr id="28684" name="Picture 12" descr="10_4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98266"/>
            <a:ext cx="3672408" cy="2718094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21003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11430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ru-RU" sz="5400" dirty="0">
                <a:solidFill>
                  <a:srgbClr val="006600"/>
                </a:solidFill>
                <a:latin typeface="Monotype Corsiva" pitchFamily="66" charset="0"/>
                <a:ea typeface="+mn-ea"/>
                <a:cs typeface="+mn-cs"/>
              </a:rPr>
              <a:t>Иллюстрации к произведениям Е. Чарушина</a:t>
            </a:r>
            <a:endParaRPr lang="en-US" sz="5400" dirty="0">
              <a:solidFill>
                <a:srgbClr val="006600"/>
              </a:solidFill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968" y="4509120"/>
            <a:ext cx="4402832" cy="2088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Животные </a:t>
            </a:r>
            <a:r>
              <a:rPr lang="ru-RU" dirty="0"/>
              <a:t>на рисунках </a:t>
            </a:r>
            <a:r>
              <a:rPr lang="ru-RU" dirty="0" smtClean="0"/>
              <a:t>Евгения Чарушина очень нежные, добрые, ласковые, </a:t>
            </a:r>
            <a:r>
              <a:rPr lang="ru-RU" dirty="0"/>
              <a:t>мирные.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 descr="C:\Users\smorozov.ICTASASTALDI\Desktop\2323815e1b873796cab1dd44d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1770906" cy="2567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morozov.ICTASASTALDI\Desktop\i_04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42" y="692696"/>
            <a:ext cx="413385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morozov.ICTASASTALDI\Desktop\0b2cd45964c86fd02889ef95eade27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2" y="4149080"/>
            <a:ext cx="3524092" cy="2567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54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854</Words>
  <Application>Microsoft Office PowerPoint</Application>
  <PresentationFormat>Экран (4:3)</PresentationFormat>
  <Paragraphs>70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Страна сказок и красок</vt:lpstr>
      <vt:lpstr>Что такое иллюстрация?</vt:lpstr>
      <vt:lpstr>Кто такой художник-иллюстратор</vt:lpstr>
      <vt:lpstr>Евгений ИвановичЧарушин</vt:lpstr>
      <vt:lpstr>Десткие годы</vt:lpstr>
      <vt:lpstr>Творчество Е. Чарушина</vt:lpstr>
      <vt:lpstr>Первые книжки</vt:lpstr>
      <vt:lpstr>Слайд 8</vt:lpstr>
      <vt:lpstr>Иллюстрации к произведениям Е. Чарушина</vt:lpstr>
      <vt:lpstr>Сутеев Владимир Григорьевич</vt:lpstr>
      <vt:lpstr>Сутеев Владимир Григорьевич</vt:lpstr>
      <vt:lpstr>Художник-мультипликатор</vt:lpstr>
      <vt:lpstr>Художник-иллюстратор</vt:lpstr>
      <vt:lpstr>Творчество В. Сутеева</vt:lpstr>
      <vt:lpstr>Слайд 15</vt:lpstr>
      <vt:lpstr>Юрий Алексеевич Васнецов</vt:lpstr>
      <vt:lpstr>Сказочный художник детства</vt:lpstr>
      <vt:lpstr>Слайд 18</vt:lpstr>
      <vt:lpstr>В стране Фантазий и Затей</vt:lpstr>
      <vt:lpstr>В стране Фантазий и Затей</vt:lpstr>
      <vt:lpstr>Иллюстрация Ю.Васнецова “Котик” в книге “У нас-то какие дела”, посвященная дочери Лизе</vt:lpstr>
      <vt:lpstr>Иван Яковлевич Билибин  </vt:lpstr>
      <vt:lpstr>Художник-иллюстратор</vt:lpstr>
      <vt:lpstr>Творчество И. Я. Билибина</vt:lpstr>
      <vt:lpstr> Иллюстрация к «Cказке о царе Салтане»             Иллюстрация к «Cказке Царевна-лягушка»</vt:lpstr>
      <vt:lpstr>Художник-иллюстратор творчества А. С. Пушкина</vt:lpstr>
      <vt:lpstr>Слайд 27</vt:lpstr>
      <vt:lpstr>Слайд 28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Художники иллюстраторы детских книг</dc:title>
  <dc:creator>Sergey Morozov</dc:creator>
  <cp:lastModifiedBy>Наталья</cp:lastModifiedBy>
  <cp:revision>25</cp:revision>
  <dcterms:created xsi:type="dcterms:W3CDTF">2012-09-22T16:17:49Z</dcterms:created>
  <dcterms:modified xsi:type="dcterms:W3CDTF">2013-01-11T10:02:44Z</dcterms:modified>
</cp:coreProperties>
</file>